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embeddedFontLst>
    <p:embeddedFont>
      <p:font typeface="Maven Pro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gr4T9nY/u7HIYLu9haczjiPtVT2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regular.fntdata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font" Target="fonts/MavenPr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f740cb42e2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f740cb42e2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2f740cb42e2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f740cb42e2_2_1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f740cb42e2_2_1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2f740cb42e2_2_1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f740cb42e2_2_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f740cb42e2_2_1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2f740cb42e2_2_1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f740cb42e2_2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f740cb42e2_2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2f740cb42e2_2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f740cb42e2_2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f740cb42e2_2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2f740cb42e2_2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740cb42e2_2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740cb42e2_2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2f740cb42e2_2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f740cb42e2_2_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f740cb42e2_2_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2f740cb42e2_2_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f740cb42e2_2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f740cb42e2_2_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2f740cb42e2_2_9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showMasterSp="0" type="title">
  <p:cSld name="TITL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14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28" name="Google Shape;28;p14"/>
            <p:cNvSpPr/>
            <p:nvPr/>
          </p:nvSpPr>
          <p:spPr>
            <a:xfrm>
              <a:off x="0" y="-7862"/>
              <a:ext cx="863600" cy="5698067"/>
            </a:xfrm>
            <a:custGeom>
              <a:rect b="b" l="l" r="r" t="t"/>
              <a:pathLst>
                <a:path extrusionOk="0" h="5698067" w="863600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69803"/>
              </a:schemeClr>
            </a:solidFill>
            <a:ln>
              <a:noFill/>
            </a:ln>
          </p:spPr>
        </p:sp>
        <p:cxnSp>
          <p:nvCxnSpPr>
            <p:cNvPr id="29" name="Google Shape;29;p14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chemeClr val="accent1">
                  <a:alpha val="69803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0" name="Google Shape;30;p14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chemeClr val="accent1">
                  <a:alpha val="69803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1" name="Google Shape;31;p14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</p:spPr>
        </p:sp>
        <p:sp>
          <p:nvSpPr>
            <p:cNvPr id="32" name="Google Shape;32;p14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33" name="Google Shape;33;p14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14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803"/>
              </a:srgbClr>
            </a:solidFill>
            <a:ln>
              <a:noFill/>
            </a:ln>
          </p:spPr>
        </p:sp>
        <p:sp>
          <p:nvSpPr>
            <p:cNvPr id="35" name="Google Shape;35;p14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</p:spPr>
        </p:sp>
        <p:sp>
          <p:nvSpPr>
            <p:cNvPr id="36" name="Google Shape;36;p14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>
              <a:noFill/>
            </a:ln>
          </p:spPr>
        </p:sp>
        <p:sp>
          <p:nvSpPr>
            <p:cNvPr id="37" name="Google Shape;37;p14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14"/>
          <p:cNvSpPr txBox="1"/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" type="subTitle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1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escripción">
  <p:cSld name="Título y descripción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5"/>
          <p:cNvSpPr txBox="1"/>
          <p:nvPr>
            <p:ph idx="1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 con descripción">
  <p:cSld name="Cita con descripció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6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6"/>
          <p:cNvSpPr txBox="1"/>
          <p:nvPr>
            <p:ph idx="1" type="body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03" name="Google Shape;103;p26"/>
          <p:cNvSpPr txBox="1"/>
          <p:nvPr>
            <p:ph idx="2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4" name="Google Shape;104;p26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7" name="Google Shape;107;p26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jeta de nombre">
  <p:cSld name="Tarjeta de nombre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7"/>
          <p:cNvSpPr txBox="1"/>
          <p:nvPr>
            <p:ph idx="1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2" name="Google Shape;112;p27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7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r la tarjeta de nombre">
  <p:cSld name="Citar la tarjeta de nombre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18" name="Google Shape;118;p28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9" name="Google Shape;119;p28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3" name="Google Shape;123;p28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dadero o falso">
  <p:cSld name="Verdadero o falso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/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9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27" name="Google Shape;127;p29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8" name="Google Shape;128;p29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0"/>
          <p:cNvSpPr txBox="1"/>
          <p:nvPr>
            <p:ph idx="1" type="body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4" name="Google Shape;134;p3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0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1"/>
          <p:cNvSpPr txBox="1"/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1"/>
          <p:cNvSpPr txBox="1"/>
          <p:nvPr>
            <p:ph idx="1" type="body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40" name="Google Shape;140;p31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5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5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" type="body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2" name="Google Shape;52;p18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9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" type="body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8" name="Google Shape;58;p19"/>
          <p:cNvSpPr txBox="1"/>
          <p:nvPr>
            <p:ph idx="2" type="body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9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0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5" name="Google Shape;65;p20"/>
          <p:cNvSpPr txBox="1"/>
          <p:nvPr>
            <p:ph idx="2" type="body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3" type="body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7" name="Google Shape;67;p20"/>
          <p:cNvSpPr txBox="1"/>
          <p:nvPr>
            <p:ph idx="4" type="body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8" name="Google Shape;68;p2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0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1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2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3"/>
          <p:cNvSpPr txBox="1"/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" type="body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2" type="body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84" name="Google Shape;84;p2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3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4"/>
          <p:cNvSpPr txBox="1"/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4"/>
          <p:cNvSpPr/>
          <p:nvPr>
            <p:ph idx="2" type="pic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24"/>
          <p:cNvSpPr txBox="1"/>
          <p:nvPr>
            <p:ph idx="1" type="body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1" name="Google Shape;91;p2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2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Google Shape;11;p13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chemeClr val="accent1">
                  <a:alpha val="69803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" name="Google Shape;12;p13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chemeClr val="accent1">
                  <a:alpha val="69803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" name="Google Shape;13;p13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</p:spPr>
        </p:sp>
        <p:sp>
          <p:nvSpPr>
            <p:cNvPr id="14" name="Google Shape;14;p13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5" name="Google Shape;15;p1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3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803"/>
              </a:srgbClr>
            </a:solidFill>
            <a:ln>
              <a:noFill/>
            </a:ln>
          </p:spPr>
        </p:sp>
        <p:sp>
          <p:nvSpPr>
            <p:cNvPr id="17" name="Google Shape;17;p13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</p:spPr>
        </p:sp>
        <p:sp>
          <p:nvSpPr>
            <p:cNvPr id="18" name="Google Shape;18;p13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>
              <a:noFill/>
            </a:ln>
          </p:spPr>
        </p:sp>
        <p:sp>
          <p:nvSpPr>
            <p:cNvPr id="19" name="Google Shape;19;p13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13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fmla="val 0" name="adj"/>
              </a:avLst>
            </a:prstGeom>
            <a:solidFill>
              <a:schemeClr val="accen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13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" name="Google Shape;22;p13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3" name="Google Shape;23;p1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4" name="Google Shape;24;p13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5" name="Google Shape;25;p13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6.jpg"/><Relationship Id="rId4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3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9.png"/><Relationship Id="rId10" Type="http://schemas.openxmlformats.org/officeDocument/2006/relationships/image" Target="../media/image10.png"/><Relationship Id="rId13" Type="http://schemas.openxmlformats.org/officeDocument/2006/relationships/image" Target="../media/image19.png"/><Relationship Id="rId1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7.png"/><Relationship Id="rId4" Type="http://schemas.openxmlformats.org/officeDocument/2006/relationships/image" Target="../media/image4.png"/><Relationship Id="rId9" Type="http://schemas.openxmlformats.org/officeDocument/2006/relationships/image" Target="../media/image8.png"/><Relationship Id="rId15" Type="http://schemas.openxmlformats.org/officeDocument/2006/relationships/image" Target="../media/image22.png"/><Relationship Id="rId14" Type="http://schemas.openxmlformats.org/officeDocument/2006/relationships/image" Target="../media/image21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37.png"/><Relationship Id="rId5" Type="http://schemas.openxmlformats.org/officeDocument/2006/relationships/image" Target="../media/image4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5.png"/><Relationship Id="rId10" Type="http://schemas.openxmlformats.org/officeDocument/2006/relationships/image" Target="../media/image29.png"/><Relationship Id="rId13" Type="http://schemas.openxmlformats.org/officeDocument/2006/relationships/image" Target="../media/image32.png"/><Relationship Id="rId1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Relationship Id="rId9" Type="http://schemas.openxmlformats.org/officeDocument/2006/relationships/image" Target="../media/image27.png"/><Relationship Id="rId5" Type="http://schemas.openxmlformats.org/officeDocument/2006/relationships/image" Target="../media/image26.png"/><Relationship Id="rId6" Type="http://schemas.openxmlformats.org/officeDocument/2006/relationships/image" Target="../media/image30.png"/><Relationship Id="rId7" Type="http://schemas.openxmlformats.org/officeDocument/2006/relationships/image" Target="../media/image37.png"/><Relationship Id="rId8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6.png"/><Relationship Id="rId6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image" Target="../media/image17.png"/><Relationship Id="rId6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"/>
          <p:cNvPicPr preferRelativeResize="0"/>
          <p:nvPr/>
        </p:nvPicPr>
        <p:blipFill rotWithShape="1">
          <a:blip r:embed="rId3">
            <a:alphaModFix/>
          </a:blip>
          <a:srcRect b="-1" l="0" r="52444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"/>
          <p:cNvSpPr txBox="1"/>
          <p:nvPr/>
        </p:nvSpPr>
        <p:spPr>
          <a:xfrm>
            <a:off x="4967905" y="5178212"/>
            <a:ext cx="6160200" cy="7080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kx="-120000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Asignatura: Capstone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Docente: Willy Bascuñán</a:t>
            </a:r>
            <a:endParaRPr/>
          </a:p>
        </p:txBody>
      </p:sp>
      <p:sp>
        <p:nvSpPr>
          <p:cNvPr id="150" name="Google Shape;150;p1"/>
          <p:cNvSpPr txBox="1"/>
          <p:nvPr/>
        </p:nvSpPr>
        <p:spPr>
          <a:xfrm>
            <a:off x="1063925" y="3975975"/>
            <a:ext cx="3589500" cy="126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" kx="-120000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Integrantes:   -   </a:t>
            </a:r>
            <a:r>
              <a:rPr lang="en-US" sz="2000">
                <a:solidFill>
                  <a:schemeClr val="dk1"/>
                </a:solidFill>
              </a:rPr>
              <a:t>Matias Toro    </a:t>
            </a:r>
            <a:endParaRPr sz="2000">
              <a:solidFill>
                <a:schemeClr val="dk1"/>
              </a:solidFill>
            </a:endParaRPr>
          </a:p>
          <a:p>
            <a:pPr indent="-355600" lvl="0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-US" sz="2000">
                <a:solidFill>
                  <a:schemeClr val="dk1"/>
                </a:solidFill>
              </a:rPr>
              <a:t>Flavio Oliva</a:t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tipo&#10;&#10;Descripción generada automáticamente" id="151" name="Google Shape;151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2087" y="942315"/>
            <a:ext cx="3316446" cy="926661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  <p:sp>
        <p:nvSpPr>
          <p:cNvPr id="152" name="Google Shape;152;p1"/>
          <p:cNvSpPr txBox="1"/>
          <p:nvPr/>
        </p:nvSpPr>
        <p:spPr>
          <a:xfrm>
            <a:off x="1323926" y="2580950"/>
            <a:ext cx="8892300" cy="7389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kx="-120000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 sz="4200">
                <a:solidFill>
                  <a:schemeClr val="dk1"/>
                </a:solidFill>
              </a:rPr>
              <a:t>RESENTACIÓN PROYECTO APT</a:t>
            </a:r>
            <a:endParaRPr b="0" i="0" sz="4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"/>
          <p:cNvSpPr txBox="1"/>
          <p:nvPr/>
        </p:nvSpPr>
        <p:spPr>
          <a:xfrm>
            <a:off x="1063925" y="5132000"/>
            <a:ext cx="3589500" cy="754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" kx="-120000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Fecha: 29-08-2024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"/>
          <p:cNvSpPr/>
          <p:nvPr/>
        </p:nvSpPr>
        <p:spPr>
          <a:xfrm>
            <a:off x="1063925" y="4031825"/>
            <a:ext cx="3589500" cy="1846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f740cb42e2_0_5"/>
          <p:cNvSpPr txBox="1"/>
          <p:nvPr>
            <p:ph type="title"/>
          </p:nvPr>
        </p:nvSpPr>
        <p:spPr>
          <a:xfrm>
            <a:off x="1797600" y="589250"/>
            <a:ext cx="8596800" cy="83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</a:rPr>
              <a:t>Contribución Social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281" name="Google Shape;281;g2f740cb42e2_0_5"/>
          <p:cNvSpPr txBox="1"/>
          <p:nvPr>
            <p:ph idx="1" type="body"/>
          </p:nvPr>
        </p:nvSpPr>
        <p:spPr>
          <a:xfrm>
            <a:off x="901525" y="4286250"/>
            <a:ext cx="1866900" cy="431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Inclusión digital</a:t>
            </a:r>
            <a:endParaRPr/>
          </a:p>
        </p:txBody>
      </p:sp>
      <p:sp>
        <p:nvSpPr>
          <p:cNvPr id="282" name="Google Shape;282;g2f740cb42e2_0_5"/>
          <p:cNvSpPr txBox="1"/>
          <p:nvPr/>
        </p:nvSpPr>
        <p:spPr>
          <a:xfrm>
            <a:off x="4029725" y="428625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Mejora del Bienestar Animal</a:t>
            </a:r>
            <a:endParaRPr/>
          </a:p>
        </p:txBody>
      </p:sp>
      <p:sp>
        <p:nvSpPr>
          <p:cNvPr id="283" name="Google Shape;283;g2f740cb42e2_0_5"/>
          <p:cNvSpPr txBox="1"/>
          <p:nvPr/>
        </p:nvSpPr>
        <p:spPr>
          <a:xfrm>
            <a:off x="7675475" y="4286250"/>
            <a:ext cx="4132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Fomento de la Confianza Comunitaria</a:t>
            </a:r>
            <a:endParaRPr/>
          </a:p>
        </p:txBody>
      </p:sp>
      <p:pic>
        <p:nvPicPr>
          <p:cNvPr id="284" name="Google Shape;284;g2f740cb42e2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475" y="1910274"/>
            <a:ext cx="2229000" cy="22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g2f740cb42e2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5250" y="2057300"/>
            <a:ext cx="2228950" cy="222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g2f740cb42e2_0_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50450" y="2343150"/>
            <a:ext cx="2582550" cy="19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2f740cb42e2_0_5"/>
          <p:cNvSpPr txBox="1"/>
          <p:nvPr/>
        </p:nvSpPr>
        <p:spPr>
          <a:xfrm>
            <a:off x="0" y="0"/>
            <a:ext cx="12192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Elementos Innovadores o Valor Agregado</a:t>
            </a:r>
            <a:endParaRPr sz="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7"/>
          <p:cNvSpPr txBox="1"/>
          <p:nvPr/>
        </p:nvSpPr>
        <p:spPr>
          <a:xfrm>
            <a:off x="1048871" y="247164"/>
            <a:ext cx="9333186" cy="7694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Beneficios</a:t>
            </a:r>
            <a:endParaRPr/>
          </a:p>
        </p:txBody>
      </p:sp>
      <p:sp>
        <p:nvSpPr>
          <p:cNvPr id="293" name="Google Shape;293;p7"/>
          <p:cNvSpPr txBox="1"/>
          <p:nvPr/>
        </p:nvSpPr>
        <p:spPr>
          <a:xfrm>
            <a:off x="1125075" y="1694788"/>
            <a:ext cx="3269100" cy="1779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</a:rPr>
              <a:t>Beneficios para los Usuarios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Monitoreo en Tiempo Real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Mayor Transparencia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Facilidad de Uso</a:t>
            </a:r>
            <a:endParaRPr sz="16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22629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4" name="Google Shape;294;p7"/>
          <p:cNvSpPr txBox="1"/>
          <p:nvPr/>
        </p:nvSpPr>
        <p:spPr>
          <a:xfrm>
            <a:off x="6887325" y="1694800"/>
            <a:ext cx="3950700" cy="19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</a:rPr>
              <a:t>Impacto en la Industria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Estandarización de Servicios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Digitalización y Automatización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Escalabilidad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5" name="Google Shape;295;p7"/>
          <p:cNvSpPr txBox="1"/>
          <p:nvPr/>
        </p:nvSpPr>
        <p:spPr>
          <a:xfrm>
            <a:off x="3932113" y="3999875"/>
            <a:ext cx="3719100" cy="18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</a:rPr>
              <a:t>Impacto Social Positivo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Mejora del Bienestar Animal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Generación de Empleo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Inclusión y Accesibilidad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6" name="Google Shape;296;p7"/>
          <p:cNvSpPr txBox="1"/>
          <p:nvPr/>
        </p:nvSpPr>
        <p:spPr>
          <a:xfrm>
            <a:off x="0" y="0"/>
            <a:ext cx="12192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Elementos Innovadores o Valor Agregado</a:t>
            </a:r>
            <a:endParaRPr sz="100">
              <a:solidFill>
                <a:schemeClr val="dk2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8"/>
          <p:cNvSpPr txBox="1"/>
          <p:nvPr/>
        </p:nvSpPr>
        <p:spPr>
          <a:xfrm>
            <a:off x="1131212" y="213591"/>
            <a:ext cx="9827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8"/>
          <p:cNvSpPr txBox="1"/>
          <p:nvPr/>
        </p:nvSpPr>
        <p:spPr>
          <a:xfrm>
            <a:off x="344701" y="1219976"/>
            <a:ext cx="1184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22629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3" name="Google Shape;303;p8"/>
          <p:cNvSpPr txBox="1"/>
          <p:nvPr/>
        </p:nvSpPr>
        <p:spPr>
          <a:xfrm>
            <a:off x="-51250" y="144300"/>
            <a:ext cx="12192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None/>
            </a:pPr>
            <a:r>
              <a:rPr lang="en-US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Plan de Implementación</a:t>
            </a:r>
            <a:endParaRPr sz="100">
              <a:solidFill>
                <a:schemeClr val="dk2"/>
              </a:solidFill>
            </a:endParaRPr>
          </a:p>
        </p:txBody>
      </p:sp>
      <p:pic>
        <p:nvPicPr>
          <p:cNvPr id="304" name="Google Shape;30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350" y="776600"/>
            <a:ext cx="11847301" cy="5923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g2f740cb42e2_2_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325" y="862675"/>
            <a:ext cx="10861348" cy="543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g2f740cb42e2_2_132"/>
          <p:cNvSpPr txBox="1"/>
          <p:nvPr/>
        </p:nvSpPr>
        <p:spPr>
          <a:xfrm>
            <a:off x="-51250" y="0"/>
            <a:ext cx="12192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Plan de Implementación</a:t>
            </a:r>
            <a:endParaRPr sz="100">
              <a:solidFill>
                <a:schemeClr val="dk2"/>
              </a:solidFill>
            </a:endParaRPr>
          </a:p>
        </p:txBody>
      </p:sp>
      <p:sp>
        <p:nvSpPr>
          <p:cNvPr id="312" name="Google Shape;312;g2f740cb42e2_2_132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Metodología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f740cb42e2_2_143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Sostenibilidad Social</a:t>
            </a:r>
            <a:endParaRPr b="1" sz="2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g2f740cb42e2_2_143"/>
          <p:cNvSpPr txBox="1"/>
          <p:nvPr>
            <p:ph idx="1" type="body"/>
          </p:nvPr>
        </p:nvSpPr>
        <p:spPr>
          <a:xfrm>
            <a:off x="866684" y="1600764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Impacto Duradero en la Comunidad</a:t>
            </a: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○"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Fortalecimiento de la confianza en servicios de cuidado de mascotas.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○"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Promover prácticas seguras y responsables de paseo de mascotas.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Inclusión y Accesibilidad</a:t>
            </a: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○"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Aseguramiento de acceso para una amplia gama de usuarios, incluyendo opciones accesibles.</a:t>
            </a:r>
            <a:b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Crecimiento Económico Sostenible</a:t>
            </a: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○"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Generación de empleo local y nacional, con posibilidades de formación y capacitación para nuevos paseadores.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○"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Creación de una comunidad activa y responsable en torno al cuidado de mascotas.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2f740cb42e2_2_143"/>
          <p:cNvSpPr txBox="1"/>
          <p:nvPr/>
        </p:nvSpPr>
        <p:spPr>
          <a:xfrm>
            <a:off x="-51250" y="0"/>
            <a:ext cx="12192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Plan de Implementación</a:t>
            </a:r>
            <a:endParaRPr sz="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9"/>
          <p:cNvSpPr txBox="1"/>
          <p:nvPr/>
        </p:nvSpPr>
        <p:spPr>
          <a:xfrm>
            <a:off x="2154976" y="228286"/>
            <a:ext cx="7120976" cy="7694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Conclusión</a:t>
            </a:r>
            <a:endParaRPr/>
          </a:p>
        </p:txBody>
      </p:sp>
      <p:sp>
        <p:nvSpPr>
          <p:cNvPr id="326" name="Google Shape;326;p9"/>
          <p:cNvSpPr txBox="1"/>
          <p:nvPr/>
        </p:nvSpPr>
        <p:spPr>
          <a:xfrm>
            <a:off x="349975" y="2040500"/>
            <a:ext cx="10370100" cy="263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sp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La creación de una plataforma digital integrada que optimice la gestión y expansión del servicio de paseos de mascotas a nivel nacional abordará de manera efectiva los problemas actuales de seguridad, supervisión y transparencia, garantizando el bienestar de las mascotas y la confianza de sus dueños.</a:t>
            </a:r>
            <a:endParaRPr b="1" sz="23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2629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"/>
          <p:cNvSpPr txBox="1"/>
          <p:nvPr>
            <p:ph type="title"/>
          </p:nvPr>
        </p:nvSpPr>
        <p:spPr>
          <a:xfrm>
            <a:off x="2917866" y="143360"/>
            <a:ext cx="6356267" cy="1029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None/>
            </a:pPr>
            <a:r>
              <a:rPr lang="en-US" sz="4000">
                <a:solidFill>
                  <a:schemeClr val="dk1"/>
                </a:solidFill>
              </a:rPr>
              <a:t>Introducción</a:t>
            </a:r>
            <a:endParaRPr/>
          </a:p>
        </p:txBody>
      </p:sp>
      <p:sp>
        <p:nvSpPr>
          <p:cNvPr id="160" name="Google Shape;160;p2"/>
          <p:cNvSpPr txBox="1"/>
          <p:nvPr/>
        </p:nvSpPr>
        <p:spPr>
          <a:xfrm>
            <a:off x="265300" y="716400"/>
            <a:ext cx="11119800" cy="4278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226292"/>
                </a:solidFill>
                <a:latin typeface="Trebuchet MS"/>
                <a:ea typeface="Trebuchet MS"/>
                <a:cs typeface="Trebuchet MS"/>
                <a:sym typeface="Trebuchet MS"/>
              </a:rPr>
              <a:t>Contexto del Proyecto: </a:t>
            </a:r>
            <a:endParaRPr b="1" sz="2800">
              <a:solidFill>
                <a:srgbClr val="22629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En muchas comunidades, los dueños de mascotas enfrentan dificultades para satisfacer las necesidades de paseo de sus animales debido a falta de tiempo, movilidad limitada, o problemas de salud. Aunque hay servicios disponibles, la desconfianza por la falta de seguridad y transparencia genera resistencia a utilizarlos, afectando el bienestar de las mascotas.</a:t>
            </a:r>
            <a:endParaRPr b="1"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22629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22629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22629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22629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22629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61" name="Google Shape;16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3825" y="3290325"/>
            <a:ext cx="4513973" cy="253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"/>
          <p:cNvSpPr txBox="1"/>
          <p:nvPr>
            <p:ph type="title"/>
          </p:nvPr>
        </p:nvSpPr>
        <p:spPr>
          <a:xfrm>
            <a:off x="1408038" y="143360"/>
            <a:ext cx="9449148" cy="1029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None/>
            </a:pPr>
            <a:r>
              <a:rPr lang="en-US" sz="4000">
                <a:solidFill>
                  <a:schemeClr val="dk1"/>
                </a:solidFill>
              </a:rPr>
              <a:t>P</a:t>
            </a:r>
            <a:r>
              <a:rPr lang="en-US" sz="4000">
                <a:solidFill>
                  <a:schemeClr val="dk1"/>
                </a:solidFill>
              </a:rPr>
              <a:t>lanteamiento del Problema</a:t>
            </a:r>
            <a:endParaRPr/>
          </a:p>
        </p:txBody>
      </p:sp>
      <p:sp>
        <p:nvSpPr>
          <p:cNvPr id="167" name="Google Shape;167;p3"/>
          <p:cNvSpPr txBox="1"/>
          <p:nvPr/>
        </p:nvSpPr>
        <p:spPr>
          <a:xfrm>
            <a:off x="367525" y="1172475"/>
            <a:ext cx="4340700" cy="544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Descripción del Problema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Incapacidad de suplir necesidades de la mascota a falta de condiciones.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Gestión ineficiente y descentralizada de los servicios relacionados.</a:t>
            </a:r>
            <a:br>
              <a:rPr lang="en-US">
                <a:solidFill>
                  <a:schemeClr val="dk1"/>
                </a:solidFill>
              </a:rPr>
            </a:b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Impacto del Problem</a:t>
            </a:r>
            <a:r>
              <a:rPr b="1" lang="en-US" sz="1600">
                <a:solidFill>
                  <a:schemeClr val="dk1"/>
                </a:solidFill>
              </a:rPr>
              <a:t>a</a:t>
            </a:r>
            <a:endParaRPr b="1" sz="16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Desconfianza y ansiedad en dueños.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Negligencia en necesidades de mascotas.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Baja demanda por riesgo percibido.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Dificultad en gestión por falta de herramientas.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br>
              <a:rPr b="1" lang="en-US" sz="1600">
                <a:solidFill>
                  <a:schemeClr val="dk1"/>
                </a:solidFill>
              </a:rPr>
            </a:br>
            <a:r>
              <a:rPr b="1" lang="en-US" sz="1600">
                <a:solidFill>
                  <a:schemeClr val="dk1"/>
                </a:solidFill>
              </a:rPr>
              <a:t>Implicaciones Sociales</a:t>
            </a:r>
            <a:endParaRPr b="1" sz="16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Afectación del Bienestar Animal.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Erosión de la Confianza Comunitaria.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Falta de Responsabilidad Social con animales.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</p:txBody>
      </p:sp>
      <p:pic>
        <p:nvPicPr>
          <p:cNvPr id="168" name="Google Shape;168;p3"/>
          <p:cNvPicPr preferRelativeResize="0"/>
          <p:nvPr/>
        </p:nvPicPr>
        <p:blipFill rotWithShape="1">
          <a:blip r:embed="rId3">
            <a:alphaModFix/>
          </a:blip>
          <a:srcRect b="0" l="28023" r="29867" t="0"/>
          <a:stretch/>
        </p:blipFill>
        <p:spPr>
          <a:xfrm>
            <a:off x="5128125" y="1166486"/>
            <a:ext cx="1548500" cy="164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6347" y="1200900"/>
            <a:ext cx="1675804" cy="164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3025" y="3234463"/>
            <a:ext cx="1675800" cy="167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40650" y="1046701"/>
            <a:ext cx="1886150" cy="188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75275" y="3323150"/>
            <a:ext cx="1498450" cy="149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96900" y="4975388"/>
            <a:ext cx="1675800" cy="158788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"/>
          <p:cNvSpPr txBox="1"/>
          <p:nvPr/>
        </p:nvSpPr>
        <p:spPr>
          <a:xfrm>
            <a:off x="6596650" y="2723200"/>
            <a:ext cx="455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v</a:t>
            </a:r>
            <a:endParaRPr sz="2600"/>
          </a:p>
        </p:txBody>
      </p:sp>
      <p:sp>
        <p:nvSpPr>
          <p:cNvPr id="175" name="Google Shape;175;p3"/>
          <p:cNvSpPr txBox="1"/>
          <p:nvPr/>
        </p:nvSpPr>
        <p:spPr>
          <a:xfrm>
            <a:off x="8563075" y="2723188"/>
            <a:ext cx="455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v</a:t>
            </a:r>
            <a:endParaRPr sz="2600"/>
          </a:p>
        </p:txBody>
      </p:sp>
      <p:sp>
        <p:nvSpPr>
          <p:cNvPr id="176" name="Google Shape;176;p3"/>
          <p:cNvSpPr txBox="1"/>
          <p:nvPr/>
        </p:nvSpPr>
        <p:spPr>
          <a:xfrm>
            <a:off x="7656600" y="4615988"/>
            <a:ext cx="455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v</a:t>
            </a:r>
            <a:endParaRPr sz="2600"/>
          </a:p>
        </p:txBody>
      </p:sp>
      <p:pic>
        <p:nvPicPr>
          <p:cNvPr id="177" name="Google Shape;177;p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057725" y="5952975"/>
            <a:ext cx="787626" cy="78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"/>
          <p:cNvSpPr txBox="1"/>
          <p:nvPr>
            <p:ph type="title"/>
          </p:nvPr>
        </p:nvSpPr>
        <p:spPr>
          <a:xfrm>
            <a:off x="1408038" y="143360"/>
            <a:ext cx="9449148" cy="1029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None/>
            </a:pPr>
            <a:r>
              <a:rPr lang="en-US" sz="4000">
                <a:solidFill>
                  <a:schemeClr val="dk1"/>
                </a:solidFill>
              </a:rPr>
              <a:t>Objetivos del Proyecto</a:t>
            </a:r>
            <a:endParaRPr/>
          </a:p>
        </p:txBody>
      </p:sp>
      <p:sp>
        <p:nvSpPr>
          <p:cNvPr id="183" name="Google Shape;183;p4"/>
          <p:cNvSpPr txBox="1"/>
          <p:nvPr/>
        </p:nvSpPr>
        <p:spPr>
          <a:xfrm>
            <a:off x="700050" y="1609000"/>
            <a:ext cx="10460400" cy="4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Objetivo General</a:t>
            </a:r>
            <a:endParaRPr sz="17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b="1" lang="en-US" sz="1700">
                <a:solidFill>
                  <a:schemeClr val="dk1"/>
                </a:solidFill>
              </a:rPr>
              <a:t>Plataforma digital integrada</a:t>
            </a:r>
            <a:r>
              <a:rPr lang="en-US" sz="1700">
                <a:solidFill>
                  <a:schemeClr val="dk1"/>
                </a:solidFill>
              </a:rPr>
              <a:t> (web + mobile)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-US" sz="1700">
                <a:solidFill>
                  <a:schemeClr val="dk1"/>
                </a:solidFill>
              </a:rPr>
              <a:t>Servicio de paseo de mascotas.</a:t>
            </a:r>
            <a:endParaRPr sz="17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 </a:t>
            </a:r>
            <a:r>
              <a:rPr b="1" lang="en-US" sz="1700">
                <a:solidFill>
                  <a:schemeClr val="dk1"/>
                </a:solidFill>
              </a:rPr>
              <a:t>Objetivos Específicos</a:t>
            </a:r>
            <a:br>
              <a:rPr b="1" lang="en-US" sz="1700">
                <a:solidFill>
                  <a:schemeClr val="dk1"/>
                </a:solidFill>
              </a:rPr>
            </a:br>
            <a:endParaRPr b="1" sz="17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500">
                <a:solidFill>
                  <a:schemeClr val="dk1"/>
                </a:solidFill>
              </a:rPr>
              <a:t>Finalizar Plataforma Web</a:t>
            </a:r>
            <a:endParaRPr sz="15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500">
                <a:solidFill>
                  <a:schemeClr val="dk1"/>
                </a:solidFill>
              </a:rPr>
              <a:t>Desarrollar Aplicación Mobile</a:t>
            </a:r>
            <a:endParaRPr b="1" sz="15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500">
                <a:solidFill>
                  <a:schemeClr val="dk1"/>
                </a:solidFill>
              </a:rPr>
              <a:t>Seguridad y Supervisión de servicio</a:t>
            </a:r>
            <a:endParaRPr sz="15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500">
                <a:solidFill>
                  <a:schemeClr val="dk1"/>
                </a:solidFill>
              </a:rPr>
              <a:t>Optimizar Gestión Operativa</a:t>
            </a:r>
            <a:endParaRPr b="1" sz="15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500">
                <a:solidFill>
                  <a:schemeClr val="dk1"/>
                </a:solidFill>
              </a:rPr>
              <a:t>Expansión Territorial</a:t>
            </a:r>
            <a:endParaRPr sz="15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500">
                <a:solidFill>
                  <a:schemeClr val="dk1"/>
                </a:solidFill>
              </a:rPr>
              <a:t>Fortalecer Confianza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84" name="Google Shape;18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0700" y="1448650"/>
            <a:ext cx="1360520" cy="139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9070" y="1503536"/>
            <a:ext cx="1253580" cy="1286802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4"/>
          <p:cNvSpPr txBox="1"/>
          <p:nvPr/>
        </p:nvSpPr>
        <p:spPr>
          <a:xfrm>
            <a:off x="7556775" y="1777500"/>
            <a:ext cx="2234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8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3300"/>
              <a:buChar char="+"/>
            </a:pPr>
            <a:r>
              <a:rPr lang="en-US" sz="3600">
                <a:solidFill>
                  <a:schemeClr val="dk1"/>
                </a:solidFill>
              </a:rPr>
              <a:t>           :</a:t>
            </a:r>
            <a:endParaRPr sz="3300"/>
          </a:p>
        </p:txBody>
      </p:sp>
      <p:pic>
        <p:nvPicPr>
          <p:cNvPr id="187" name="Google Shape;187;p4"/>
          <p:cNvPicPr preferRelativeResize="0"/>
          <p:nvPr/>
        </p:nvPicPr>
        <p:blipFill rotWithShape="1">
          <a:blip r:embed="rId5">
            <a:alphaModFix/>
          </a:blip>
          <a:srcRect b="-7446" l="0" r="-7376" t="0"/>
          <a:stretch/>
        </p:blipFill>
        <p:spPr>
          <a:xfrm>
            <a:off x="9162500" y="486675"/>
            <a:ext cx="3658225" cy="3660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44310" y="4815375"/>
            <a:ext cx="845613" cy="824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55187" y="4815371"/>
            <a:ext cx="845610" cy="82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722905" y="3782277"/>
            <a:ext cx="888444" cy="86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17250" y="3716443"/>
            <a:ext cx="921475" cy="865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280706" y="3644825"/>
            <a:ext cx="972820" cy="914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401104" y="4836070"/>
            <a:ext cx="921496" cy="865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8517248" y="3885035"/>
            <a:ext cx="921500" cy="660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9722900" y="4836075"/>
            <a:ext cx="819123" cy="78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4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452300" y="3804158"/>
            <a:ext cx="819125" cy="822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4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8533775" y="4836082"/>
            <a:ext cx="888450" cy="78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f740cb42e2_2_26"/>
          <p:cNvSpPr txBox="1"/>
          <p:nvPr>
            <p:ph type="title"/>
          </p:nvPr>
        </p:nvSpPr>
        <p:spPr>
          <a:xfrm>
            <a:off x="-644925" y="526625"/>
            <a:ext cx="8596800" cy="876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</a:rPr>
              <a:t>Descripción de la Solución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204" name="Google Shape;204;g2f740cb42e2_2_26"/>
          <p:cNvSpPr txBox="1"/>
          <p:nvPr/>
        </p:nvSpPr>
        <p:spPr>
          <a:xfrm>
            <a:off x="0" y="986625"/>
            <a:ext cx="6610200" cy="22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PETS </a:t>
            </a:r>
            <a:br>
              <a:rPr b="1" lang="en-US" sz="4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b="1" lang="en-US" sz="4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Paseadores</a:t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05" name="Google Shape;205;g2f740cb42e2_2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00" y="2676860"/>
            <a:ext cx="6610200" cy="3966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2f740cb42e2_2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1051" y="691225"/>
            <a:ext cx="1985650" cy="198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2f740cb42e2_2_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01550" y="769262"/>
            <a:ext cx="1829574" cy="182957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2f740cb42e2_2_26"/>
          <p:cNvSpPr txBox="1"/>
          <p:nvPr/>
        </p:nvSpPr>
        <p:spPr>
          <a:xfrm>
            <a:off x="6828500" y="4661125"/>
            <a:ext cx="5211900" cy="15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Pagina Web</a:t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+ </a:t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Aplicación Mobile</a:t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09" name="Google Shape;209;g2f740cb42e2_2_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80450" y="2992738"/>
            <a:ext cx="1134250" cy="11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g2f740cb42e2_2_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87362" y="2992750"/>
            <a:ext cx="1134249" cy="113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g2f740cb42e2_2_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173550" y="2964029"/>
            <a:ext cx="1191700" cy="119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g2f740cb42e2_2_26"/>
          <p:cNvSpPr txBox="1"/>
          <p:nvPr/>
        </p:nvSpPr>
        <p:spPr>
          <a:xfrm>
            <a:off x="-79400" y="-71050"/>
            <a:ext cx="12192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Propuesta de Solución</a:t>
            </a:r>
            <a:endParaRPr sz="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f740cb42e2_2_8"/>
          <p:cNvSpPr txBox="1"/>
          <p:nvPr>
            <p:ph type="title"/>
          </p:nvPr>
        </p:nvSpPr>
        <p:spPr>
          <a:xfrm>
            <a:off x="646100" y="302800"/>
            <a:ext cx="11208600" cy="770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None/>
            </a:pPr>
            <a:r>
              <a:rPr lang="en-US" sz="4000">
                <a:solidFill>
                  <a:schemeClr val="dk1"/>
                </a:solidFill>
              </a:rPr>
              <a:t>Tecnologías y Herramientas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219" name="Google Shape;219;g2f740cb42e2_2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3288" y="1359832"/>
            <a:ext cx="1640365" cy="149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2f740cb42e2_2_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53652" y="1731741"/>
            <a:ext cx="1887846" cy="869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2f740cb42e2_2_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40952" y="1612639"/>
            <a:ext cx="1031675" cy="99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2f740cb42e2_2_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52350" y="2760273"/>
            <a:ext cx="2496148" cy="5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g2f740cb42e2_2_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29688" y="1359825"/>
            <a:ext cx="2033025" cy="203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g2f740cb42e2_2_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29700" y="4309375"/>
            <a:ext cx="2148150" cy="214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2f740cb42e2_2_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13300" y="4411953"/>
            <a:ext cx="3383194" cy="10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g2f740cb42e2_2_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525875" y="2625975"/>
            <a:ext cx="1572572" cy="70104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2f740cb42e2_2_8"/>
          <p:cNvSpPr txBox="1"/>
          <p:nvPr/>
        </p:nvSpPr>
        <p:spPr>
          <a:xfrm>
            <a:off x="-79400" y="-71050"/>
            <a:ext cx="12192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Propuesta de Solución</a:t>
            </a:r>
            <a:endParaRPr sz="100">
              <a:solidFill>
                <a:schemeClr val="dk2"/>
              </a:solidFill>
            </a:endParaRPr>
          </a:p>
        </p:txBody>
      </p:sp>
      <p:pic>
        <p:nvPicPr>
          <p:cNvPr id="228" name="Google Shape;228;g2f740cb42e2_2_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495575" y="2722399"/>
            <a:ext cx="1761101" cy="50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2f740cb42e2_2_8"/>
          <p:cNvPicPr preferRelativeResize="0"/>
          <p:nvPr/>
        </p:nvPicPr>
        <p:blipFill rotWithShape="1">
          <a:blip r:embed="rId12">
            <a:alphaModFix/>
          </a:blip>
          <a:srcRect b="21454" l="0" r="0" t="14920"/>
          <a:stretch/>
        </p:blipFill>
        <p:spPr>
          <a:xfrm>
            <a:off x="5296500" y="5469200"/>
            <a:ext cx="3960174" cy="11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2f740cb42e2_2_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01674" y="5408199"/>
            <a:ext cx="1226210" cy="11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2f740cb42e2_2_8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8558625" y="4455874"/>
            <a:ext cx="3231345" cy="869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2f740cb42e2_2_8"/>
          <p:cNvSpPr txBox="1"/>
          <p:nvPr/>
        </p:nvSpPr>
        <p:spPr>
          <a:xfrm>
            <a:off x="397825" y="3230600"/>
            <a:ext cx="5211900" cy="36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Pagina Web</a:t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Aplicación Mobile</a:t>
            </a:r>
            <a:endParaRPr b="1" sz="46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f740cb42e2_2_45"/>
          <p:cNvSpPr txBox="1"/>
          <p:nvPr>
            <p:ph type="title"/>
          </p:nvPr>
        </p:nvSpPr>
        <p:spPr>
          <a:xfrm>
            <a:off x="1797600" y="411975"/>
            <a:ext cx="8596800" cy="92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</a:rPr>
              <a:t>Impacto Social de la Solución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239" name="Google Shape;239;g2f740cb42e2_2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450" y="2381425"/>
            <a:ext cx="2228950" cy="222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g2f740cb42e2_2_45"/>
          <p:cNvSpPr txBox="1"/>
          <p:nvPr/>
        </p:nvSpPr>
        <p:spPr>
          <a:xfrm>
            <a:off x="642325" y="4885150"/>
            <a:ext cx="2353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Bienestar Animal</a:t>
            </a:r>
            <a:endParaRPr sz="1700"/>
          </a:p>
        </p:txBody>
      </p:sp>
      <p:sp>
        <p:nvSpPr>
          <p:cNvPr id="241" name="Google Shape;241;g2f740cb42e2_2_45"/>
          <p:cNvSpPr txBox="1"/>
          <p:nvPr/>
        </p:nvSpPr>
        <p:spPr>
          <a:xfrm>
            <a:off x="3338425" y="4743550"/>
            <a:ext cx="22290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Confianza y Transparencia</a:t>
            </a:r>
            <a:endParaRPr sz="1700"/>
          </a:p>
        </p:txBody>
      </p:sp>
      <p:sp>
        <p:nvSpPr>
          <p:cNvPr id="242" name="Google Shape;242;g2f740cb42e2_2_45"/>
          <p:cNvSpPr txBox="1"/>
          <p:nvPr/>
        </p:nvSpPr>
        <p:spPr>
          <a:xfrm>
            <a:off x="5795975" y="4743550"/>
            <a:ext cx="30000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Autosustento y Crecimiento </a:t>
            </a:r>
            <a:br>
              <a:rPr b="1" lang="en-US" sz="1600">
                <a:solidFill>
                  <a:schemeClr val="dk1"/>
                </a:solidFill>
              </a:rPr>
            </a:br>
            <a:r>
              <a:rPr b="1" lang="en-US" sz="1600">
                <a:solidFill>
                  <a:schemeClr val="dk1"/>
                </a:solidFill>
              </a:rPr>
              <a:t>Económico</a:t>
            </a:r>
            <a:endParaRPr b="1" sz="1600">
              <a:solidFill>
                <a:schemeClr val="dk1"/>
              </a:solidFill>
            </a:endParaRPr>
          </a:p>
        </p:txBody>
      </p:sp>
      <p:sp>
        <p:nvSpPr>
          <p:cNvPr id="243" name="Google Shape;243;g2f740cb42e2_2_45"/>
          <p:cNvSpPr txBox="1"/>
          <p:nvPr/>
        </p:nvSpPr>
        <p:spPr>
          <a:xfrm>
            <a:off x="8865400" y="488515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Inclusión Digital</a:t>
            </a:r>
            <a:endParaRPr sz="1700"/>
          </a:p>
        </p:txBody>
      </p:sp>
      <p:pic>
        <p:nvPicPr>
          <p:cNvPr id="244" name="Google Shape;244;g2f740cb42e2_2_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7900" y="2319325"/>
            <a:ext cx="2353149" cy="2353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2f740cb42e2_2_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9814" y="2558050"/>
            <a:ext cx="2120199" cy="212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g2f740cb42e2_2_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988050" y="2503649"/>
            <a:ext cx="2229000" cy="22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2f740cb42e2_2_45"/>
          <p:cNvSpPr txBox="1"/>
          <p:nvPr/>
        </p:nvSpPr>
        <p:spPr>
          <a:xfrm>
            <a:off x="-79400" y="-71050"/>
            <a:ext cx="12192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Propuesta de Solución</a:t>
            </a:r>
            <a:endParaRPr sz="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740cb42e2_2_65"/>
          <p:cNvSpPr txBox="1"/>
          <p:nvPr>
            <p:ph type="title"/>
          </p:nvPr>
        </p:nvSpPr>
        <p:spPr>
          <a:xfrm>
            <a:off x="1797600" y="446400"/>
            <a:ext cx="8596800" cy="876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</a:rPr>
              <a:t>Elementos Innovadores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254" name="Google Shape;254;g2f740cb42e2_2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474" y="2044138"/>
            <a:ext cx="1785775" cy="1785798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g2f740cb42e2_2_65"/>
          <p:cNvSpPr txBox="1"/>
          <p:nvPr/>
        </p:nvSpPr>
        <p:spPr>
          <a:xfrm>
            <a:off x="1797600" y="4227800"/>
            <a:ext cx="2457600" cy="17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Plataforma Digital </a:t>
            </a:r>
            <a:br>
              <a:rPr b="1" lang="en-US" sz="1700">
                <a:solidFill>
                  <a:schemeClr val="dk1"/>
                </a:solidFill>
              </a:rPr>
            </a:br>
            <a:r>
              <a:rPr b="1" lang="en-US" sz="1700">
                <a:solidFill>
                  <a:schemeClr val="dk1"/>
                </a:solidFill>
              </a:rPr>
              <a:t>Integrada del servicio 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</a:rPr>
              <a:t>(conformada por y para los mismos usuarios)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g2f740cb42e2_2_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9463" y="1931504"/>
            <a:ext cx="2681475" cy="2011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2f740cb42e2_2_65"/>
          <p:cNvSpPr txBox="1"/>
          <p:nvPr/>
        </p:nvSpPr>
        <p:spPr>
          <a:xfrm>
            <a:off x="4611363" y="4227800"/>
            <a:ext cx="30000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Monitoreo en </a:t>
            </a:r>
            <a:br>
              <a:rPr b="1" lang="en-US" sz="1700">
                <a:solidFill>
                  <a:schemeClr val="dk1"/>
                </a:solidFill>
              </a:rPr>
            </a:br>
            <a:r>
              <a:rPr b="1" lang="en-US" sz="1700">
                <a:solidFill>
                  <a:schemeClr val="dk1"/>
                </a:solidFill>
              </a:rPr>
              <a:t>Tiempo Real</a:t>
            </a:r>
            <a:br>
              <a:rPr b="1" lang="en-US" sz="1700">
                <a:solidFill>
                  <a:schemeClr val="dk1"/>
                </a:solidFill>
              </a:rPr>
            </a:br>
            <a:endParaRPr b="1" sz="1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(geolocalización y comunicación </a:t>
            </a:r>
            <a:br>
              <a:rPr lang="en-US" sz="1200">
                <a:solidFill>
                  <a:schemeClr val="dk1"/>
                </a:solidFill>
              </a:rPr>
            </a:br>
            <a:r>
              <a:rPr lang="en-US" sz="1200">
                <a:solidFill>
                  <a:schemeClr val="dk1"/>
                </a:solidFill>
              </a:rPr>
              <a:t>instantanea)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58" name="Google Shape;258;g2f740cb42e2_2_65"/>
          <p:cNvSpPr txBox="1"/>
          <p:nvPr/>
        </p:nvSpPr>
        <p:spPr>
          <a:xfrm>
            <a:off x="7354100" y="4244300"/>
            <a:ext cx="30000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Automatización y Centralización</a:t>
            </a:r>
            <a:br>
              <a:rPr b="1" lang="en-US" sz="1600">
                <a:solidFill>
                  <a:schemeClr val="dk1"/>
                </a:solidFill>
              </a:rPr>
            </a:br>
            <a:endParaRPr b="1" sz="16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(Programación de citas, proceso de servicios y monitoreo automatizado)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259" name="Google Shape;259;g2f740cb42e2_2_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98525" y="2463500"/>
            <a:ext cx="537825" cy="53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g2f740cb42e2_2_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32313" y="2015237"/>
            <a:ext cx="1843575" cy="1843601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2f740cb42e2_2_65"/>
          <p:cNvSpPr txBox="1"/>
          <p:nvPr/>
        </p:nvSpPr>
        <p:spPr>
          <a:xfrm>
            <a:off x="0" y="0"/>
            <a:ext cx="12192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Elementos Innovadores o Valor Agregado</a:t>
            </a:r>
            <a:endParaRPr sz="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f740cb42e2_2_95"/>
          <p:cNvSpPr txBox="1"/>
          <p:nvPr>
            <p:ph type="title"/>
          </p:nvPr>
        </p:nvSpPr>
        <p:spPr>
          <a:xfrm>
            <a:off x="1797600" y="370975"/>
            <a:ext cx="8596800" cy="83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None/>
            </a:pPr>
            <a:r>
              <a:rPr lang="en-US" sz="4000">
                <a:solidFill>
                  <a:schemeClr val="dk1"/>
                </a:solidFill>
              </a:rPr>
              <a:t>Valor Agregado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268" name="Google Shape;268;g2f740cb42e2_2_95"/>
          <p:cNvSpPr txBox="1"/>
          <p:nvPr>
            <p:ph idx="1" type="body"/>
          </p:nvPr>
        </p:nvSpPr>
        <p:spPr>
          <a:xfrm>
            <a:off x="803050" y="3910927"/>
            <a:ext cx="3615600" cy="207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4974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Seguridad y confiabilidad</a:t>
            </a:r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1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(monitoreo y comunicación a disposición del cliente en todo momento en el servicio)</a:t>
            </a:r>
            <a:endParaRPr sz="1715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g2f740cb42e2_2_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7800" y="1853550"/>
            <a:ext cx="2336200" cy="234487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g2f740cb42e2_2_95"/>
          <p:cNvSpPr txBox="1"/>
          <p:nvPr/>
        </p:nvSpPr>
        <p:spPr>
          <a:xfrm>
            <a:off x="4408400" y="4267875"/>
            <a:ext cx="3000000" cy="10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Eficiencia Operativa</a:t>
            </a:r>
            <a:endParaRPr b="1"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(procesos automatizados y un sistema amigable al usuario)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71" name="Google Shape;271;g2f740cb42e2_2_95"/>
          <p:cNvSpPr txBox="1"/>
          <p:nvPr/>
        </p:nvSpPr>
        <p:spPr>
          <a:xfrm>
            <a:off x="7748350" y="4267875"/>
            <a:ext cx="30000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Expansión Territorial</a:t>
            </a:r>
            <a:endParaRPr b="1"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(accesible a todo usuario que cumpla con las condiciones de uso dentro del país)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272" name="Google Shape;272;g2f740cb42e2_2_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4125" y="1867700"/>
            <a:ext cx="2724272" cy="2400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g2f740cb42e2_2_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7674" y="2184875"/>
            <a:ext cx="3069175" cy="196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2f740cb42e2_2_95"/>
          <p:cNvSpPr txBox="1"/>
          <p:nvPr/>
        </p:nvSpPr>
        <p:spPr>
          <a:xfrm>
            <a:off x="0" y="0"/>
            <a:ext cx="12192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Elementos Innovadores o Valor Agregado</a:t>
            </a:r>
            <a:endParaRPr sz="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aceta">
  <a:themeElements>
    <a:clrScheme name="Faceta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2022-05-17T15:45:24Z</dcterms:created>
  <dc:creator>nico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